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A25"/>
    <a:srgbClr val="2F733A"/>
    <a:srgbClr val="920000"/>
    <a:srgbClr val="36321E"/>
    <a:srgbClr val="2D4151"/>
    <a:srgbClr val="22522A"/>
    <a:srgbClr val="588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9F70-A674-4F97-AFF5-86C31D2A7FA5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04E9-32D0-48EE-A0BA-87ECE2B58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9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04E9-32D0-48EE-A0BA-87ECE2B583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4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" y="0"/>
            <a:ext cx="9140749" cy="6843496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929718" cy="5357850"/>
          </a:xfrm>
        </p:spPr>
        <p:txBody>
          <a:bodyPr>
            <a:noAutofit/>
          </a:bodyPr>
          <a:lstStyle/>
          <a:p>
            <a:br>
              <a:rPr lang="ru-RU" sz="1600" b="1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DA0000"/>
                </a:solidFill>
                <a:latin typeface="Cambria" pitchFamily="18" charset="0"/>
                <a:cs typeface="BrowalliaUPC" pitchFamily="34" charset="-34"/>
              </a:rPr>
            </a:br>
            <a:r>
              <a:rPr lang="ru-RU" sz="3600" b="1" i="1" dirty="0">
                <a:solidFill>
                  <a:srgbClr val="920000"/>
                </a:solidFill>
                <a:latin typeface="Cambria" pitchFamily="18" charset="0"/>
                <a:cs typeface="BrowalliaUPC" pitchFamily="34" charset="-34"/>
              </a:rPr>
              <a:t> «Русский народный костюм»</a:t>
            </a:r>
            <a:br>
              <a:rPr lang="ru-RU" sz="1600" i="1" dirty="0">
                <a:solidFill>
                  <a:srgbClr val="920000"/>
                </a:solidFill>
                <a:latin typeface="Cambria" pitchFamily="18" charset="0"/>
                <a:cs typeface="BrowalliaUPC" pitchFamily="34" charset="-34"/>
              </a:rPr>
            </a:br>
            <a:br>
              <a:rPr lang="ru-RU" sz="1600" i="1" dirty="0">
                <a:solidFill>
                  <a:srgbClr val="DA0000"/>
                </a:solidFill>
                <a:latin typeface="Comic Sans MS" pitchFamily="66" charset="0"/>
              </a:rPr>
            </a:br>
            <a:r>
              <a:rPr lang="ru-RU" sz="2000" b="1" i="1" dirty="0">
                <a:solidFill>
                  <a:srgbClr val="2D4151"/>
                </a:solidFill>
                <a:latin typeface="Comic Sans MS" pitchFamily="66" charset="0"/>
              </a:rPr>
              <a:t>для детей старшего дошкольного возраста.</a:t>
            </a: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ru-RU" sz="1600" i="1" dirty="0">
                <a:solidFill>
                  <a:srgbClr val="0000CC"/>
                </a:solidFill>
                <a:latin typeface="Comic Sans MS" pitchFamily="66" charset="0"/>
              </a:rPr>
            </a:br>
            <a:endParaRPr lang="ru-RU" sz="1600" b="1" i="1" dirty="0">
              <a:solidFill>
                <a:srgbClr val="36321E"/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5852"/>
      </p:ext>
    </p:extLst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793" y="304979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ДЕТСКИЙ КОСТЮМ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663" y="1484784"/>
            <a:ext cx="8667922" cy="526918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Детская одежда древних славян была одинакова для девочек и для мальчиков и состояла из одной длинной, до пят, полотняной рубахи.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ru-RU" sz="4400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Одежда ребёнка 			    представляла собой                                 обычный крестьянский                                         костюм, только в                     миниатюре.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63" y="3132628"/>
            <a:ext cx="4352925" cy="3097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0" y="6000768"/>
            <a:ext cx="4572000" cy="307777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outerShdw blurRad="50800" dist="50800" dir="5400000" algn="ctr" rotWithShape="0">
              <a:schemeClr val="bg1"/>
            </a:outerShdw>
            <a:softEdge rad="63500"/>
          </a:effectLst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Детский костюм </a:t>
            </a:r>
            <a:r>
              <a:rPr lang="ru-RU" sz="1400" b="1" i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семейских</a:t>
            </a: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Забайкалья</a:t>
            </a:r>
          </a:p>
        </p:txBody>
      </p:sp>
    </p:spTree>
    <p:extLst>
      <p:ext uri="{BB962C8B-B14F-4D97-AF65-F5344CB8AC3E}">
        <p14:creationId xmlns:p14="http://schemas.microsoft.com/office/powerpoint/2010/main" val="2519000669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793" y="32002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ДЕВИЧИЙ ГОЛОВНОЙ УБОР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32" y="3888590"/>
            <a:ext cx="1573213" cy="2359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3" y="4014146"/>
            <a:ext cx="2795220" cy="223346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72" y="3002618"/>
            <a:ext cx="2824252" cy="324499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8" y="3177002"/>
            <a:ext cx="2011229" cy="31576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26" y="1677278"/>
            <a:ext cx="9123974" cy="175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Девушкам не нужно было закрывать волосы, они не прятали косу, 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непокрытые волосы считались показателем "чистоты" девушки. 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Носили повязку, венец или </a:t>
            </a:r>
            <a:r>
              <a:rPr lang="ru-RU" sz="80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почелок</a:t>
            </a:r>
            <a:r>
              <a:rPr lang="ru-RU" sz="80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Ленты, спускающиеся с головных уборов, символизируют дождь.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71943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916832"/>
            <a:ext cx="2912566" cy="43307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92079"/>
            <a:ext cx="3456384" cy="5180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07" y="75706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3100" b="1" i="1" dirty="0">
                <a:solidFill>
                  <a:srgbClr val="920000"/>
                </a:solidFill>
                <a:latin typeface="Comic Sans MS" pitchFamily="66" charset="0"/>
              </a:rPr>
              <a:t>тема: </a:t>
            </a:r>
            <a:br>
              <a:rPr lang="ru-RU" sz="3100" b="1" i="1" dirty="0">
                <a:solidFill>
                  <a:srgbClr val="920000"/>
                </a:solidFill>
                <a:latin typeface="Comic Sans MS" pitchFamily="66" charset="0"/>
              </a:rPr>
            </a:br>
            <a:r>
              <a:rPr lang="ru-RU" sz="3100" b="1" i="1" dirty="0">
                <a:solidFill>
                  <a:srgbClr val="920000"/>
                </a:solidFill>
                <a:latin typeface="Comic Sans MS" pitchFamily="66" charset="0"/>
              </a:rPr>
              <a:t>«РУССКИЙ НАРОДНЫЙ </a:t>
            </a:r>
            <a:br>
              <a:rPr lang="ru-RU" sz="3100" b="1" i="1" dirty="0">
                <a:solidFill>
                  <a:srgbClr val="920000"/>
                </a:solidFill>
                <a:latin typeface="Comic Sans MS" pitchFamily="66" charset="0"/>
              </a:rPr>
            </a:br>
            <a:r>
              <a:rPr lang="ru-RU" sz="3100" b="1" i="1" dirty="0">
                <a:solidFill>
                  <a:srgbClr val="920000"/>
                </a:solidFill>
                <a:latin typeface="Comic Sans MS" pitchFamily="66" charset="0"/>
              </a:rPr>
              <a:t>КОСТЮМ»</a:t>
            </a:r>
          </a:p>
        </p:txBody>
      </p:sp>
    </p:spTree>
    <p:extLst>
      <p:ext uri="{BB962C8B-B14F-4D97-AF65-F5344CB8AC3E}">
        <p14:creationId xmlns:p14="http://schemas.microsoft.com/office/powerpoint/2010/main" val="3761745852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28581"/>
            <a:ext cx="9140749" cy="684349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3639839" cy="46477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0007" y="1484784"/>
            <a:ext cx="4442473" cy="4647794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Основная одежда.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Мужская рубаха была до колен или чуть длиннее, и носили её поверх штанов. </a:t>
            </a:r>
          </a:p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Женская рубаха – почти до пят. Состояла из двух частей: нижняя часть из более грубой ткани (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становиной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), а верх из более тонкой.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06" y="320021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РУБАХА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28" y="1323905"/>
            <a:ext cx="2349996" cy="5423068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4929198"/>
            <a:ext cx="2643206" cy="6429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Мужская рубаха Воронежской губернии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500702"/>
            <a:ext cx="2928958" cy="6429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Рубаха- «</a:t>
            </a:r>
            <a:r>
              <a:rPr lang="ru-RU" sz="1400" b="1" i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покосница</a:t>
            </a: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» </a:t>
            </a:r>
          </a:p>
          <a:p>
            <a:pPr algn="ctr"/>
            <a:r>
              <a:rPr lang="ru-RU" sz="1400" b="1" i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Олонецкая</a:t>
            </a: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губерния</a:t>
            </a:r>
          </a:p>
          <a:p>
            <a:pPr algn="ctr"/>
            <a:r>
              <a:rPr lang="ru-RU" sz="105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(конец XIX – начало XX в)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70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07" y="404664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ШТАНЫ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98" y="476672"/>
            <a:ext cx="3327079" cy="48348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039537"/>
            <a:ext cx="2997330" cy="451327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012" y="1412776"/>
            <a:ext cx="4208512" cy="45403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Штаны носили только мужчины. </a:t>
            </a:r>
          </a:p>
          <a:p>
            <a:pPr algn="l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Мальчики не носили штанов до 15 лет, а нередко и до самой свадьбы.</a:t>
            </a:r>
          </a:p>
          <a:p>
            <a:pPr algn="l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Длина примерно по щиколотку и на голени заправлялись в онучи.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876471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0458" y="1916832"/>
            <a:ext cx="4496544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Распространен в северных и центральных губерниях (Архангельская, Вологодская, Тверская, Ярославская). </a:t>
            </a:r>
            <a:b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Главной частью этого костюма являлся сарафан. Изготавливался из холста, крашеных тканей, шелка или порчи.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Украшали сарафаны вышивкой, лентами, тесьмой и бахромой.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022"/>
            <a:ext cx="2095476" cy="49934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6171"/>
            <a:ext cx="3656782" cy="51323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793" y="29025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САРАФАНОВЫЙ КОМПЛЕКС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72140"/>
            <a:ext cx="2928958" cy="6429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Женский праздничный костюм</a:t>
            </a:r>
          </a:p>
          <a:p>
            <a:pPr algn="ctr"/>
            <a:r>
              <a:rPr lang="ru-RU" sz="1400" b="1" i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косоклинный</a:t>
            </a: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сарафан</a:t>
            </a:r>
          </a:p>
          <a:p>
            <a:pPr algn="ctr"/>
            <a:r>
              <a:rPr lang="ru-RU" sz="105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(середина XIX в)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63075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41888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462" y="296530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Calibri"/>
              </a:rPr>
              <a:t>ПОНЕВНЫЙ  КОМПЛЕКС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34059"/>
            <a:ext cx="3672408" cy="4813556"/>
          </a:xfrm>
        </p:spPr>
        <p:txBody>
          <a:bodyPr>
            <a:normAutofit fontScale="25000" lnSpcReduction="20000"/>
          </a:bodyPr>
          <a:lstStyle/>
          <a:p>
            <a:endParaRPr lang="ru-RU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Такой тип костюма считается более древним по сравнению с </a:t>
            </a:r>
            <a:r>
              <a:rPr lang="ru-RU" sz="72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сарафановым</a:t>
            </a: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 комплексом.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Распространен в южнорусских губерниях (Воронежская, Тамбовская, Орловская, Нижегородская, Курская, Тульская).</a:t>
            </a:r>
            <a:b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Понева – это прабабушка современной юбки. Одевалась поверх рубахи, далее - передник, затем “</a:t>
            </a:r>
            <a:r>
              <a:rPr lang="ru-RU" sz="72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навершник</a:t>
            </a: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” и завершал костюм головной убор. В </a:t>
            </a:r>
            <a:r>
              <a:rPr lang="ru-RU" sz="72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поневном</a:t>
            </a: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 комплексе ярко выражен многослойный характер русского костюма.</a:t>
            </a:r>
            <a:r>
              <a:rPr lang="ru-RU" sz="64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 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04187"/>
            <a:ext cx="5656489" cy="50851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5786454"/>
            <a:ext cx="2928958" cy="6429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Праздничный женский костюм</a:t>
            </a:r>
          </a:p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Воронежской губернии</a:t>
            </a:r>
            <a:endParaRPr lang="ru-RU" sz="1050" dirty="0"/>
          </a:p>
          <a:p>
            <a:pPr algn="ctr"/>
            <a:r>
              <a:rPr lang="ru-RU" sz="105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(конец XIX – начало XX в)</a:t>
            </a:r>
          </a:p>
        </p:txBody>
      </p:sp>
    </p:spTree>
    <p:extLst>
      <p:ext uri="{BB962C8B-B14F-4D97-AF65-F5344CB8AC3E}">
        <p14:creationId xmlns:p14="http://schemas.microsoft.com/office/powerpoint/2010/main" val="2662187281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424" y="320021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ПОЯСА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70" y="3741190"/>
            <a:ext cx="4074914" cy="27887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63" y="623411"/>
            <a:ext cx="2483767" cy="34511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40" y="1124743"/>
            <a:ext cx="8970055" cy="540521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Обязательной деталью мужского и 	                    	         женского костюма были пояса,                                                в северных районах их ещё называли                       покромками, опоясками.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Женщины, как правило, носили тканный                      или тканевый пояс, а мужчины-кожаный.						 	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				Тканые пояса для 							подпоясывания рубахи были 					узкие - </a:t>
            </a:r>
            <a:r>
              <a:rPr lang="ru-RU" sz="35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гасники</a:t>
            </a:r>
            <a:r>
              <a:rPr lang="ru-RU" sz="3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, а верхнюю 					одежду подвязывали широкими-				</a:t>
            </a:r>
            <a:r>
              <a:rPr lang="ru-RU" sz="35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кушаками.Женщины</a:t>
            </a:r>
            <a:r>
              <a:rPr lang="ru-RU" sz="3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 завязывали 				пояс с левой стороны, 						а мужчина-справа. </a:t>
            </a:r>
            <a:endParaRPr lang="ru-RU" sz="3500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935064722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793" y="35112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ЖЕНСКИЙ ГОЛОВНОЙ УБОР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00175"/>
            <a:ext cx="8928992" cy="2892921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Головные уборы и верхняя часть костюма связаны с образом неба, поэтому композиции узоров основаны на обращении к солнцу, звездам, птицам, которые связывают небо и землю. Ленты, спускающиеся с головных уборов, символизируют дождь.</a:t>
            </a:r>
            <a:endParaRPr lang="ru-RU" sz="5500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Замужние женщины укладывали волосы вокруг головы, и их головным убором был кокошник. Кокошник от слова «</a:t>
            </a:r>
            <a:r>
              <a:rPr lang="ru-RU" sz="55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кокошь</a:t>
            </a: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» - петух, кика или кичка, сорока. Одновременно с кокошниками бытовали повойники, </a:t>
            </a:r>
            <a:r>
              <a:rPr lang="ru-RU" sz="5500" b="1" i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шамшуры</a:t>
            </a: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, сборники - все это разновидности чепца. Поверх носили платок или шаль. </a:t>
            </a:r>
            <a:endParaRPr lang="ru-RU" sz="5500" b="1" i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93" y="3517152"/>
            <a:ext cx="2162175" cy="3105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34290"/>
            <a:ext cx="3232162" cy="288201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81453"/>
            <a:ext cx="1404882" cy="2432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86" y="4392617"/>
            <a:ext cx="2473331" cy="1854998"/>
          </a:xfrm>
          <a:prstGeom prst="ellipse">
            <a:avLst/>
          </a:prstGeom>
          <a:ln>
            <a:noFill/>
          </a:ln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699802841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" y="14721"/>
            <a:ext cx="9140749" cy="6843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793" y="304979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ОБУВЬ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7" y="6247615"/>
            <a:ext cx="4693993" cy="61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720"/>
            <a:ext cx="4693993" cy="610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006" y="14721"/>
            <a:ext cx="4693993" cy="610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615"/>
            <a:ext cx="4946662" cy="610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61585"/>
            <a:ext cx="4941590" cy="2811146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558" y="1283730"/>
            <a:ext cx="8784976" cy="526918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В сельской местности основным видом обуви были лапти.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Лапти - обувь не простая.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Были лапти будничные и 	праздничные.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Плели их из лыка,                 		    	 липы, вяза. 						  Иногда как материал     		      использовалась 					         простая веревка.                    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Такие лапти назывались                        	 чуни.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4008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368</Words>
  <Application>Microsoft Office PowerPoint</Application>
  <PresentationFormat>Экран (4:3)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BrowalliaUPC</vt:lpstr>
      <vt:lpstr>Calibri</vt:lpstr>
      <vt:lpstr>Cambria</vt:lpstr>
      <vt:lpstr>Comic Sans MS</vt:lpstr>
      <vt:lpstr>Times New Roman</vt:lpstr>
      <vt:lpstr>Тема Office</vt:lpstr>
      <vt:lpstr>      «Русский народный костюм»  для детей старшего дошкольного возраста.        </vt:lpstr>
      <vt:lpstr> тема:  «РУССКИЙ НАРОДНЫЙ  КОСТЮМ»</vt:lpstr>
      <vt:lpstr>РУБАХА</vt:lpstr>
      <vt:lpstr>ШТАНЫ</vt:lpstr>
      <vt:lpstr>САРАФАНОВЫЙ КОМПЛЕКС</vt:lpstr>
      <vt:lpstr>ПОНЕВНЫЙ  КОМПЛЕКС</vt:lpstr>
      <vt:lpstr>ПОЯСА</vt:lpstr>
      <vt:lpstr>ЖЕНСКИЙ ГОЛОВНОЙ УБОР</vt:lpstr>
      <vt:lpstr>ОБУВЬ</vt:lpstr>
      <vt:lpstr>ДЕТСКИЙ КОСТЮМ</vt:lpstr>
      <vt:lpstr>ДЕВИЧИЙ ГОЛОВНОЙ УБОР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Ирина Дмитриева</cp:lastModifiedBy>
  <cp:revision>41</cp:revision>
  <dcterms:created xsi:type="dcterms:W3CDTF">2013-02-03T10:26:45Z</dcterms:created>
  <dcterms:modified xsi:type="dcterms:W3CDTF">2017-09-03T17:10:28Z</dcterms:modified>
</cp:coreProperties>
</file>